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1" r:id="rId1"/>
    <p:sldMasterId id="2147483701" r:id="rId2"/>
  </p:sldMasterIdLst>
  <p:notesMasterIdLst>
    <p:notesMasterId r:id="rId20"/>
  </p:notesMasterIdLst>
  <p:sldIdLst>
    <p:sldId id="256" r:id="rId3"/>
    <p:sldId id="269" r:id="rId4"/>
    <p:sldId id="257" r:id="rId5"/>
    <p:sldId id="258" r:id="rId6"/>
    <p:sldId id="259" r:id="rId7"/>
    <p:sldId id="266" r:id="rId8"/>
    <p:sldId id="267" r:id="rId9"/>
    <p:sldId id="270" r:id="rId10"/>
    <p:sldId id="271" r:id="rId11"/>
    <p:sldId id="260" r:id="rId12"/>
    <p:sldId id="262" r:id="rId13"/>
    <p:sldId id="261" r:id="rId14"/>
    <p:sldId id="268" r:id="rId15"/>
    <p:sldId id="263" r:id="rId16"/>
    <p:sldId id="264" r:id="rId17"/>
    <p:sldId id="272" r:id="rId18"/>
    <p:sldId id="26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1018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png>
</file>

<file path=ppt/media/image6.jpg>
</file>

<file path=ppt/media/image7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4A27E2-3ED3-484D-8810-2B11C022F68D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94ACB-AA4F-4DE1-81EF-2D395723C7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859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E5FA-A73B-B042-4DB2-FDFE66B5A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0" y="688288"/>
            <a:ext cx="4433455" cy="3966824"/>
          </a:xfrm>
        </p:spPr>
        <p:txBody>
          <a:bodyPr anchor="t">
            <a:noAutofit/>
          </a:bodyPr>
          <a:lstStyle>
            <a:lvl1pPr>
              <a:defRPr sz="7200" b="0">
                <a:latin typeface="+mn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4AF4F-C46E-4A7B-AF85-1B8E60C4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21037" y="-2424006"/>
            <a:ext cx="373155" cy="364331"/>
          </a:xfrm>
          <a:prstGeom prst="rect">
            <a:avLst/>
          </a:prstGeom>
        </p:spPr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F42E324-B3F9-BA8B-E636-0DB5DCF6B8A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096000" cy="685799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34E5E201-FB99-8711-C52C-CBA123864F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511636" y="5936851"/>
            <a:ext cx="3283527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722411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8">
          <p15:clr>
            <a:srgbClr val="FBAE40"/>
          </p15:clr>
        </p15:guide>
        <p15:guide id="2" pos="9848">
          <p15:clr>
            <a:srgbClr val="FBAE40"/>
          </p15:clr>
        </p15:guide>
        <p15:guide id="3" pos="5120">
          <p15:clr>
            <a:srgbClr val="FBAE40"/>
          </p15:clr>
        </p15:guide>
        <p15:guide id="4" orient="horz" pos="5424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0"/>
          <p:cNvSpPr>
            <a:spLocks noGrp="1"/>
          </p:cNvSpPr>
          <p:nvPr>
            <p:ph type="sldNum" sz="quarter" idx="4294967295"/>
          </p:nvPr>
        </p:nvSpPr>
        <p:spPr>
          <a:xfrm>
            <a:off x="0" y="0"/>
            <a:ext cx="1066667" cy="4000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0"/>
            </a:ext>
          </a:extLst>
        </p:spPr>
        <p:txBody>
          <a:bodyPr/>
          <a:lstStyle>
            <a:lvl1pPr/>
          </a:lstStyle>
          <a:p>
            <a:pPr algn="l"/>
            <a:fld id="{F7021451-1387-4CA6-816F-3879F97B5CBC}" type="slidenum">
              <a:rPr lang="en-US" b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868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B1AA6-C0A7-46C5-8410-C1C48F3033F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5BFC-79E4-4993-886D-191D8573C7AE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05061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B1AA6-C0A7-46C5-8410-C1C48F3033F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5BFC-79E4-4993-886D-191D8573C7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29841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B1AA6-C0A7-46C5-8410-C1C48F3033F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5BFC-79E4-4993-886D-191D8573C7AE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86952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B1AA6-C0A7-46C5-8410-C1C48F3033F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5BFC-79E4-4993-886D-191D8573C7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02230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B1AA6-C0A7-46C5-8410-C1C48F3033F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5BFC-79E4-4993-886D-191D8573C7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40717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B1AA6-C0A7-46C5-8410-C1C48F3033F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5BFC-79E4-4993-886D-191D8573C7AE}" type="slidenum">
              <a:rPr lang="en-IN" smtClean="0"/>
              <a:t>‹#›</a:t>
            </a:fld>
            <a:endParaRPr lang="en-IN"/>
          </a:p>
        </p:txBody>
      </p:sp>
      <p:pic>
        <p:nvPicPr>
          <p:cNvPr id="6" name="Picture 2" descr="Shiv Nadar University Chennai">
            <a:extLst>
              <a:ext uri="{FF2B5EF4-FFF2-40B4-BE49-F238E27FC236}">
                <a16:creationId xmlns:a16="http://schemas.microsoft.com/office/drawing/2014/main" id="{0FE63986-1869-BDF9-AFB0-C92894E11AE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6075" y="0"/>
            <a:ext cx="1925925" cy="761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87456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B1AA6-C0A7-46C5-8410-C1C48F3033F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5BFC-79E4-4993-886D-191D8573C7AE}" type="slidenum">
              <a:rPr lang="en-IN" smtClean="0"/>
              <a:t>‹#›</a:t>
            </a:fld>
            <a:endParaRPr lang="en-IN"/>
          </a:p>
        </p:txBody>
      </p:sp>
      <p:pic>
        <p:nvPicPr>
          <p:cNvPr id="2" name="Picture 2" descr="Shiv Nadar University Chennai">
            <a:extLst>
              <a:ext uri="{FF2B5EF4-FFF2-40B4-BE49-F238E27FC236}">
                <a16:creationId xmlns:a16="http://schemas.microsoft.com/office/drawing/2014/main" id="{7AD2457A-ACEB-331A-3775-9A2BB6BAD72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9520" y="0"/>
            <a:ext cx="1925925" cy="761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66563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B6B1AA6-C0A7-46C5-8410-C1C48F3033F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7D95BFC-79E4-4993-886D-191D8573C7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49138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B1AA6-C0A7-46C5-8410-C1C48F3033F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5BFC-79E4-4993-886D-191D8573C7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2349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E5FA-A73B-B042-4DB2-FDFE66B5A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5" y="685801"/>
            <a:ext cx="7661275" cy="2057400"/>
          </a:xfrm>
        </p:spPr>
        <p:txBody>
          <a:bodyPr wrap="square" anchor="t">
            <a:noAutofit/>
          </a:bodyPr>
          <a:lstStyle>
            <a:lvl1pPr>
              <a:defRPr sz="6000" b="0">
                <a:latin typeface="+mn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4AF4F-C46E-4A7B-AF85-1B8E60C4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21037" y="-2424006"/>
            <a:ext cx="373155" cy="364331"/>
          </a:xfrm>
          <a:prstGeom prst="rect">
            <a:avLst/>
          </a:prstGeom>
        </p:spPr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AE235B5-1CFD-192F-6EB8-F70885CA89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2282" y="3429000"/>
            <a:ext cx="3283527" cy="238024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5E227211-DEE4-1F0C-C1BA-C744EE226C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2282" y="2826327"/>
            <a:ext cx="3283527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AB1C8803-0542-76BB-6DF0-FCC5FE74BCA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54237" y="2819905"/>
            <a:ext cx="3283527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34E5E201-FB99-8711-C52C-CBA123864F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16191" y="2826327"/>
            <a:ext cx="3283527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4F64B39-6AAB-933F-C46A-07FA43BE056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54237" y="3429000"/>
            <a:ext cx="3283527" cy="238023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35C6E61-8847-4830-9FF4-365A758995C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16191" y="3429001"/>
            <a:ext cx="3283527" cy="238023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9CC6E57F-E43B-2EE4-AB08-63909F883D55}"/>
              </a:ext>
            </a:extLst>
          </p:cNvPr>
          <p:cNvSpPr/>
          <p:nvPr userDrawn="1"/>
        </p:nvSpPr>
        <p:spPr>
          <a:xfrm>
            <a:off x="400709" y="5885947"/>
            <a:ext cx="11328458" cy="1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34289" rIns="34289"/>
          <a:lstStyle/>
          <a:p>
            <a:endParaRPr sz="1350"/>
          </a:p>
        </p:txBody>
      </p:sp>
    </p:spTree>
    <p:extLst>
      <p:ext uri="{BB962C8B-B14F-4D97-AF65-F5344CB8AC3E}">
        <p14:creationId xmlns:p14="http://schemas.microsoft.com/office/powerpoint/2010/main" val="42440634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8">
          <p15:clr>
            <a:srgbClr val="FBAE40"/>
          </p15:clr>
        </p15:guide>
        <p15:guide id="2" pos="9848">
          <p15:clr>
            <a:srgbClr val="FBAE40"/>
          </p15:clr>
        </p15:guide>
        <p15:guide id="3" pos="512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B1AA6-C0A7-46C5-8410-C1C48F3033F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5BFC-79E4-4993-886D-191D8573C7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5441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B1AA6-C0A7-46C5-8410-C1C48F3033F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5BFC-79E4-4993-886D-191D8573C7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55330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B1AA6-C0A7-46C5-8410-C1C48F3033F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5BFC-79E4-4993-886D-191D8573C7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5152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E5FA-A73B-B042-4DB2-FDFE66B5A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6" y="685804"/>
            <a:ext cx="7661274" cy="2069086"/>
          </a:xfrm>
        </p:spPr>
        <p:txBody>
          <a:bodyPr anchor="t">
            <a:noAutofit/>
          </a:bodyPr>
          <a:lstStyle>
            <a:lvl1pPr>
              <a:defRPr sz="6000" b="0">
                <a:latin typeface="+mn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4AF4F-C46E-4A7B-AF85-1B8E60C4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21037" y="-2424006"/>
            <a:ext cx="373155" cy="364331"/>
          </a:xfrm>
          <a:prstGeom prst="rect">
            <a:avLst/>
          </a:prstGeom>
        </p:spPr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AE235B5-1CFD-192F-6EB8-F70885CA89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2282" y="3429000"/>
            <a:ext cx="3283527" cy="238024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5E227211-DEE4-1F0C-C1BA-C744EE226C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2282" y="2826327"/>
            <a:ext cx="3283527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34E5E201-FB99-8711-C52C-CBA123864F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54237" y="2826327"/>
            <a:ext cx="3283527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4F64B39-6AAB-933F-C46A-07FA43BE056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54237" y="3429000"/>
            <a:ext cx="3283527" cy="238023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9CC6E57F-E43B-2EE4-AB08-63909F883D55}"/>
              </a:ext>
            </a:extLst>
          </p:cNvPr>
          <p:cNvSpPr/>
          <p:nvPr userDrawn="1"/>
        </p:nvSpPr>
        <p:spPr>
          <a:xfrm>
            <a:off x="400709" y="5885947"/>
            <a:ext cx="11328458" cy="1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34289" rIns="34289"/>
          <a:lstStyle/>
          <a:p>
            <a:endParaRPr sz="135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F42E324-B3F9-BA8B-E636-0DB5DCF6B8A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853487" y="1153397"/>
            <a:ext cx="2871788" cy="449925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75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8">
          <p15:clr>
            <a:srgbClr val="FBAE40"/>
          </p15:clr>
        </p15:guide>
        <p15:guide id="2" pos="9848">
          <p15:clr>
            <a:srgbClr val="FBAE40"/>
          </p15:clr>
        </p15:guide>
        <p15:guide id="3" pos="512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umns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E5FA-A73B-B042-4DB2-FDFE66B5A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5" y="688289"/>
            <a:ext cx="5629275" cy="2689838"/>
          </a:xfrm>
        </p:spPr>
        <p:txBody>
          <a:bodyPr anchor="t">
            <a:noAutofit/>
          </a:bodyPr>
          <a:lstStyle>
            <a:lvl1pPr>
              <a:defRPr sz="6000" b="0">
                <a:latin typeface="+mn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4AF4F-C46E-4A7B-AF85-1B8E60C4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21037" y="-2424006"/>
            <a:ext cx="373155" cy="364331"/>
          </a:xfrm>
          <a:prstGeom prst="rect">
            <a:avLst/>
          </a:prstGeom>
        </p:spPr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34E5E201-FB99-8711-C52C-CBA123864F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61909" y="1030325"/>
            <a:ext cx="4763366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4F64B39-6AAB-933F-C46A-07FA43BE056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61909" y="1632997"/>
            <a:ext cx="4763366" cy="119333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9CC6E57F-E43B-2EE4-AB08-63909F883D55}"/>
              </a:ext>
            </a:extLst>
          </p:cNvPr>
          <p:cNvSpPr/>
          <p:nvPr userDrawn="1"/>
        </p:nvSpPr>
        <p:spPr>
          <a:xfrm>
            <a:off x="400709" y="5885947"/>
            <a:ext cx="11328458" cy="1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34289" rIns="34289"/>
          <a:lstStyle/>
          <a:p>
            <a:endParaRPr sz="1350"/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8F14F2A9-59FA-754E-5B1E-11A58CA07A3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961909" y="2836716"/>
            <a:ext cx="4763366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0B23DCBD-0AA5-7D57-EC78-48DF1E6328C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61909" y="3439389"/>
            <a:ext cx="4763366" cy="141153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30206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8">
          <p15:clr>
            <a:srgbClr val="FBAE40"/>
          </p15:clr>
        </p15:guide>
        <p15:guide id="2" pos="9848">
          <p15:clr>
            <a:srgbClr val="FBAE40"/>
          </p15:clr>
        </p15:guide>
        <p15:guide id="3" pos="512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E5FA-A73B-B042-4DB2-FDFE66B5A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5" y="688289"/>
            <a:ext cx="5629275" cy="2138039"/>
          </a:xfrm>
        </p:spPr>
        <p:txBody>
          <a:bodyPr anchor="t">
            <a:noAutofit/>
          </a:bodyPr>
          <a:lstStyle>
            <a:lvl1pPr>
              <a:defRPr sz="6000" b="0">
                <a:latin typeface="+mn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4AF4F-C46E-4A7B-AF85-1B8E60C4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21037" y="-2424006"/>
            <a:ext cx="373155" cy="364331"/>
          </a:xfrm>
          <a:prstGeom prst="rect">
            <a:avLst/>
          </a:prstGeom>
        </p:spPr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AE235B5-1CFD-192F-6EB8-F70885CA89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2281" y="3429000"/>
            <a:ext cx="5143501" cy="238024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5E227211-DEE4-1F0C-C1BA-C744EE226C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2282" y="2826327"/>
            <a:ext cx="5143500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9CC6E57F-E43B-2EE4-AB08-63909F883D55}"/>
              </a:ext>
            </a:extLst>
          </p:cNvPr>
          <p:cNvSpPr/>
          <p:nvPr userDrawn="1"/>
        </p:nvSpPr>
        <p:spPr>
          <a:xfrm>
            <a:off x="400709" y="5885947"/>
            <a:ext cx="11328458" cy="1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34289" rIns="34289"/>
          <a:lstStyle/>
          <a:p>
            <a:endParaRPr sz="135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F42E324-B3F9-BA8B-E636-0DB5DCF6B8A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96000" y="1153397"/>
            <a:ext cx="5629275" cy="449925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450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8">
          <p15:clr>
            <a:srgbClr val="FBAE40"/>
          </p15:clr>
        </p15:guide>
        <p15:guide id="2" pos="9848">
          <p15:clr>
            <a:srgbClr val="FBAE40"/>
          </p15:clr>
        </p15:guide>
        <p15:guide id="3" pos="512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umns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E5FA-A73B-B042-4DB2-FDFE66B5A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5" y="688289"/>
            <a:ext cx="5629275" cy="2689838"/>
          </a:xfrm>
        </p:spPr>
        <p:txBody>
          <a:bodyPr anchor="t">
            <a:noAutofit/>
          </a:bodyPr>
          <a:lstStyle>
            <a:lvl1pPr>
              <a:defRPr sz="6000" b="0">
                <a:latin typeface="+mn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4AF4F-C46E-4A7B-AF85-1B8E60C4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21037" y="-2424006"/>
            <a:ext cx="373155" cy="364331"/>
          </a:xfrm>
          <a:prstGeom prst="rect">
            <a:avLst/>
          </a:prstGeom>
        </p:spPr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34E5E201-FB99-8711-C52C-CBA123864F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61909" y="1030325"/>
            <a:ext cx="4763366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4F64B39-6AAB-933F-C46A-07FA43BE056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61909" y="1632997"/>
            <a:ext cx="4763366" cy="119333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9CC6E57F-E43B-2EE4-AB08-63909F883D55}"/>
              </a:ext>
            </a:extLst>
          </p:cNvPr>
          <p:cNvSpPr/>
          <p:nvPr userDrawn="1"/>
        </p:nvSpPr>
        <p:spPr>
          <a:xfrm>
            <a:off x="400709" y="5885947"/>
            <a:ext cx="11328458" cy="1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34289" rIns="34289"/>
          <a:lstStyle/>
          <a:p>
            <a:endParaRPr sz="1350"/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8F14F2A9-59FA-754E-5B1E-11A58CA07A3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961909" y="2836716"/>
            <a:ext cx="4763366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0B23DCBD-0AA5-7D57-EC78-48DF1E6328C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61909" y="3439389"/>
            <a:ext cx="4763366" cy="141153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Picture Placeholder 11">
            <a:extLst>
              <a:ext uri="{FF2B5EF4-FFF2-40B4-BE49-F238E27FC236}">
                <a16:creationId xmlns:a16="http://schemas.microsoft.com/office/drawing/2014/main" id="{D96AF8D7-D3E5-B5C6-030A-DFBC5AEC7D0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282" y="3616037"/>
            <a:ext cx="5503718" cy="2071901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4687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8">
          <p15:clr>
            <a:srgbClr val="FBAE40"/>
          </p15:clr>
        </p15:guide>
        <p15:guide id="2" pos="9848">
          <p15:clr>
            <a:srgbClr val="FBAE40"/>
          </p15:clr>
        </p15:guide>
        <p15:guide id="3" pos="512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CD049-71FF-411B-BCE5-A051E826B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C7692D-ABCF-997B-650B-266DF91A7F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748"/>
            <a:ext cx="2743200" cy="36433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CE306B-148D-CE50-D43B-2DEE13785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748"/>
            <a:ext cx="4114800" cy="36433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411AD-3E1B-501F-B9F8-D0AAF3F5F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21037" y="-2424006"/>
            <a:ext cx="373155" cy="364331"/>
          </a:xfrm>
          <a:prstGeom prst="rect">
            <a:avLst/>
          </a:prstGeom>
        </p:spPr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449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E72686-CE9D-3B74-9DE2-86FB708C15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748"/>
            <a:ext cx="2743200" cy="36433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D822D6-F437-1E07-DBC9-57FD73212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748"/>
            <a:ext cx="4114800" cy="36433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2AF305-6821-F7EE-9D30-6FE81EC2B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21037" y="-2424006"/>
            <a:ext cx="373155" cy="364331"/>
          </a:xfrm>
          <a:prstGeom prst="rect">
            <a:avLst/>
          </a:prstGeom>
        </p:spPr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17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E5FA-A73B-B042-4DB2-FDFE66B5A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0" y="688288"/>
            <a:ext cx="4433455" cy="3966824"/>
          </a:xfrm>
        </p:spPr>
        <p:txBody>
          <a:bodyPr anchor="t">
            <a:noAutofit/>
          </a:bodyPr>
          <a:lstStyle>
            <a:lvl1pPr>
              <a:defRPr sz="7500" b="0">
                <a:latin typeface="+mn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4AF4F-C46E-4A7B-AF85-1B8E60C4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21037" y="-2424006"/>
            <a:ext cx="373155" cy="364331"/>
          </a:xfrm>
          <a:prstGeom prst="rect">
            <a:avLst/>
          </a:prstGeom>
        </p:spPr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F42E324-B3F9-BA8B-E636-0DB5DCF6B8A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096000" cy="685799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34E5E201-FB99-8711-C52C-CBA123864F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511636" y="5936851"/>
            <a:ext cx="3283527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135510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8">
          <p15:clr>
            <a:srgbClr val="FBAE40"/>
          </p15:clr>
        </p15:guide>
        <p15:guide id="2" pos="9848">
          <p15:clr>
            <a:srgbClr val="FBAE40"/>
          </p15:clr>
        </p15:guide>
        <p15:guide id="3" pos="5120">
          <p15:clr>
            <a:srgbClr val="FBAE40"/>
          </p15:clr>
        </p15:guide>
        <p15:guide id="4" orient="horz" pos="542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BD9625-ED1C-9C68-D8B9-B6502FCCB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523"/>
            <a:ext cx="10515600" cy="13251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293A9-2FAF-A155-DC7A-FE995344A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229"/>
            <a:ext cx="10515600" cy="43517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7" name="Group">
            <a:extLst>
              <a:ext uri="{FF2B5EF4-FFF2-40B4-BE49-F238E27FC236}">
                <a16:creationId xmlns:a16="http://schemas.microsoft.com/office/drawing/2014/main" id="{2CC72135-826E-3084-1ACC-9293218F24EE}"/>
              </a:ext>
            </a:extLst>
          </p:cNvPr>
          <p:cNvGrpSpPr/>
          <p:nvPr userDrawn="1"/>
        </p:nvGrpSpPr>
        <p:grpSpPr>
          <a:xfrm>
            <a:off x="11350549" y="6275881"/>
            <a:ext cx="378619" cy="267073"/>
            <a:chOff x="0" y="0"/>
            <a:chExt cx="504824" cy="356095"/>
          </a:xfrm>
        </p:grpSpPr>
        <p:sp>
          <p:nvSpPr>
            <p:cNvPr id="8" name="Line">
              <a:extLst>
                <a:ext uri="{FF2B5EF4-FFF2-40B4-BE49-F238E27FC236}">
                  <a16:creationId xmlns:a16="http://schemas.microsoft.com/office/drawing/2014/main" id="{024BCD63-D1A0-9E6D-3EA4-16D1E0509D18}"/>
                </a:ext>
              </a:extLst>
            </p:cNvPr>
            <p:cNvSpPr/>
            <p:nvPr/>
          </p:nvSpPr>
          <p:spPr>
            <a:xfrm>
              <a:off x="0" y="180134"/>
              <a:ext cx="504825" cy="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 sz="1350"/>
            </a:p>
          </p:txBody>
        </p:sp>
        <p:sp>
          <p:nvSpPr>
            <p:cNvPr id="9" name="Line">
              <a:extLst>
                <a:ext uri="{FF2B5EF4-FFF2-40B4-BE49-F238E27FC236}">
                  <a16:creationId xmlns:a16="http://schemas.microsoft.com/office/drawing/2014/main" id="{3E483999-BF7F-A26B-845E-8C65CD948361}"/>
                </a:ext>
              </a:extLst>
            </p:cNvPr>
            <p:cNvSpPr/>
            <p:nvPr/>
          </p:nvSpPr>
          <p:spPr>
            <a:xfrm>
              <a:off x="324689" y="0"/>
              <a:ext cx="177185" cy="17718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 sz="1350"/>
            </a:p>
          </p:txBody>
        </p:sp>
        <p:sp>
          <p:nvSpPr>
            <p:cNvPr id="10" name="Line">
              <a:extLst>
                <a:ext uri="{FF2B5EF4-FFF2-40B4-BE49-F238E27FC236}">
                  <a16:creationId xmlns:a16="http://schemas.microsoft.com/office/drawing/2014/main" id="{B9696663-8271-B1D6-1A2F-9E2DDAA3DD5E}"/>
                </a:ext>
              </a:extLst>
            </p:cNvPr>
            <p:cNvSpPr/>
            <p:nvPr/>
          </p:nvSpPr>
          <p:spPr>
            <a:xfrm flipV="1">
              <a:off x="324689" y="178911"/>
              <a:ext cx="177185" cy="177185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 sz="1350"/>
            </a:p>
          </p:txBody>
        </p:sp>
      </p:grpSp>
      <p:sp>
        <p:nvSpPr>
          <p:cNvPr id="11" name="textruta 3">
            <a:extLst>
              <a:ext uri="{FF2B5EF4-FFF2-40B4-BE49-F238E27FC236}">
                <a16:creationId xmlns:a16="http://schemas.microsoft.com/office/drawing/2014/main" id="{2DC00BBB-96D5-E144-A351-6386B4BABF32}"/>
              </a:ext>
            </a:extLst>
          </p:cNvPr>
          <p:cNvSpPr txBox="1"/>
          <p:nvPr userDrawn="1"/>
        </p:nvSpPr>
        <p:spPr>
          <a:xfrm>
            <a:off x="10707476" y="6260827"/>
            <a:ext cx="759780" cy="3000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4289" rIns="34289">
            <a:spAutoFit/>
          </a:bodyPr>
          <a:lstStyle>
            <a:lvl1pPr>
              <a:lnSpc>
                <a:spcPct val="90000"/>
              </a:lnSpc>
              <a:spcBef>
                <a:spcPts val="600"/>
              </a:spcBef>
              <a:defRPr sz="2000">
                <a:solidFill>
                  <a:srgbClr val="000000"/>
                </a:solidFill>
              </a:defRPr>
            </a:lvl1pPr>
          </a:lstStyle>
          <a:p>
            <a:r>
              <a:rPr sz="1500" dirty="0"/>
              <a:t>NEXT</a:t>
            </a:r>
          </a:p>
        </p:txBody>
      </p:sp>
      <p:pic>
        <p:nvPicPr>
          <p:cNvPr id="2050" name="Picture 2" descr="Shiv Nadar University Chennai">
            <a:extLst>
              <a:ext uri="{FF2B5EF4-FFF2-40B4-BE49-F238E27FC236}">
                <a16:creationId xmlns:a16="http://schemas.microsoft.com/office/drawing/2014/main" id="{40A96FEC-8356-DC50-0D46-21912FC7D0A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3096" y="73744"/>
            <a:ext cx="2592480" cy="1025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6643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9" r:id="rId7"/>
    <p:sldLayoutId id="2147483680" r:id="rId8"/>
    <p:sldLayoutId id="2147483681" r:id="rId9"/>
    <p:sldLayoutId id="2147483682" r:id="rId10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392">
          <p15:clr>
            <a:srgbClr val="F26B43"/>
          </p15:clr>
        </p15:guide>
        <p15:guide id="3" orient="horz" pos="576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11/25/2024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2" descr="Shiv Nadar University Chennai">
            <a:extLst>
              <a:ext uri="{FF2B5EF4-FFF2-40B4-BE49-F238E27FC236}">
                <a16:creationId xmlns:a16="http://schemas.microsoft.com/office/drawing/2014/main" id="{E9A08840-961D-3D13-F6A3-8E598030DBA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6075" y="-14342"/>
            <a:ext cx="1925925" cy="761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7104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duino.cc/" TargetMode="External"/><Relationship Id="rId7" Type="http://schemas.openxmlformats.org/officeDocument/2006/relationships/hyperlink" Target="https://www.kaggle.com/datasets/neehakurelli/google-speech-commands" TargetMode="External"/><Relationship Id="rId2" Type="http://schemas.openxmlformats.org/officeDocument/2006/relationships/hyperlink" Target="https://www.tensorflow.org/" TargetMode="External"/><Relationship Id="rId1" Type="http://schemas.openxmlformats.org/officeDocument/2006/relationships/slideLayout" Target="../slideLayouts/slideLayout16.xml"/><Relationship Id="rId6" Type="http://schemas.openxmlformats.org/officeDocument/2006/relationships/hyperlink" Target="https://pyserial.readthedocs.io/en/latest/" TargetMode="External"/><Relationship Id="rId5" Type="http://schemas.openxmlformats.org/officeDocument/2006/relationships/hyperlink" Target="https://components101.com/sites/default/files/component" TargetMode="External"/><Relationship Id="rId4" Type="http://schemas.openxmlformats.org/officeDocument/2006/relationships/hyperlink" Target="https://pypi.org/project/PyAudio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A98AD-10BA-E81C-EF10-287616524A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Real-Time Audio Classification for Arduino Car Control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60D0A6-D0D7-1C8A-5FC7-1315D8D9CC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Recognising Keywords and Using them to control an Arduino Car</a:t>
            </a:r>
          </a:p>
        </p:txBody>
      </p:sp>
    </p:spTree>
    <p:extLst>
      <p:ext uri="{BB962C8B-B14F-4D97-AF65-F5344CB8AC3E}">
        <p14:creationId xmlns:p14="http://schemas.microsoft.com/office/powerpoint/2010/main" val="1585736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D90C569-5FBC-16B3-5DB4-93F31F6C679F}"/>
              </a:ext>
            </a:extLst>
          </p:cNvPr>
          <p:cNvSpPr txBox="1"/>
          <p:nvPr/>
        </p:nvSpPr>
        <p:spPr>
          <a:xfrm>
            <a:off x="550607" y="1091380"/>
            <a:ext cx="10323870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Dataset Overview-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 use mini speech commands dataset </a:t>
            </a:r>
            <a:r>
              <a:rPr lang="en-US" b="0" i="0" dirty="0">
                <a:solidFill>
                  <a:srgbClr val="202124"/>
                </a:solidFill>
                <a:effectLst/>
              </a:rPr>
              <a:t>a smaller version of the Speech Commands dataset. The original dataset consists of over 105,000 audio files in the </a:t>
            </a:r>
            <a:r>
              <a:rPr lang="en-US" dirty="0">
                <a:solidFill>
                  <a:srgbClr val="202124"/>
                </a:solidFill>
              </a:rPr>
              <a:t>waveform (WAAV) audio file format </a:t>
            </a:r>
            <a:r>
              <a:rPr lang="en-US" b="0" i="0" dirty="0">
                <a:solidFill>
                  <a:srgbClr val="202124"/>
                </a:solidFill>
                <a:effectLst/>
              </a:rPr>
              <a:t>of people saying 35 different words.</a:t>
            </a:r>
          </a:p>
          <a:p>
            <a:endParaRPr lang="en-US" dirty="0">
              <a:solidFill>
                <a:srgbClr val="20212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02124"/>
                </a:solidFill>
              </a:rPr>
              <a:t>Each word has 1000 files we use 800 for training and 200 for validation of each</a:t>
            </a:r>
          </a:p>
          <a:p>
            <a:endParaRPr lang="en-US" sz="2000" b="1" dirty="0">
              <a:solidFill>
                <a:srgbClr val="202124"/>
              </a:solidFill>
            </a:endParaRPr>
          </a:p>
          <a:p>
            <a:r>
              <a:rPr lang="en-IN" sz="2000" b="1" dirty="0"/>
              <a:t>Data Preprocessing –</a:t>
            </a:r>
          </a:p>
          <a:p>
            <a:endParaRPr lang="en-IN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data is first trimmed to 1sec and set to 16KHz sampling rate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Then is converted to spectrograms using STFT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 also normalise the data in this step before it is fed to the model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FA27C5-6991-F6CC-27D4-171454C23A6D}"/>
              </a:ext>
            </a:extLst>
          </p:cNvPr>
          <p:cNvSpPr txBox="1"/>
          <p:nvPr/>
        </p:nvSpPr>
        <p:spPr>
          <a:xfrm>
            <a:off x="393290" y="176981"/>
            <a:ext cx="58305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Dataset Overview and Data Preprocessing-</a:t>
            </a:r>
          </a:p>
        </p:txBody>
      </p:sp>
    </p:spTree>
    <p:extLst>
      <p:ext uri="{BB962C8B-B14F-4D97-AF65-F5344CB8AC3E}">
        <p14:creationId xmlns:p14="http://schemas.microsoft.com/office/powerpoint/2010/main" val="1735712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5ECF11-0C36-D865-6E3A-297C0269C659}"/>
              </a:ext>
            </a:extLst>
          </p:cNvPr>
          <p:cNvSpPr txBox="1"/>
          <p:nvPr/>
        </p:nvSpPr>
        <p:spPr>
          <a:xfrm>
            <a:off x="147484" y="226142"/>
            <a:ext cx="412954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b="1" dirty="0"/>
              <a:t>Real Time Microphone Input-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5A3060-1BC5-9D44-6E23-B3D7F405A81B}"/>
              </a:ext>
            </a:extLst>
          </p:cNvPr>
          <p:cNvSpPr txBox="1"/>
          <p:nvPr/>
        </p:nvSpPr>
        <p:spPr>
          <a:xfrm>
            <a:off x="147484" y="1199535"/>
            <a:ext cx="1129726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use the </a:t>
            </a:r>
            <a:r>
              <a:rPr lang="en-US" dirty="0" err="1"/>
              <a:t>PyAudio</a:t>
            </a:r>
            <a:r>
              <a:rPr lang="en-US" dirty="0"/>
              <a:t> library to interact with the computer's microphone and audio system. It allows us to open a stream to capture real-time audio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specify audio settings such as sampling rate (16KHz), format and buffer size. These settings control how we record the audio.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create an input audio stream, which starts recording audio in real time, capturing small chunks of audio data continuously.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waveform is normalized and converted into a spectrogram, which is the format used by the model for making predictions.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0639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0CDBE6-3DC9-DC37-9736-BA665D2571A0}"/>
              </a:ext>
            </a:extLst>
          </p:cNvPr>
          <p:cNvSpPr txBox="1"/>
          <p:nvPr/>
        </p:nvSpPr>
        <p:spPr>
          <a:xfrm>
            <a:off x="304800" y="393291"/>
            <a:ext cx="251705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b="1" dirty="0"/>
              <a:t>TensorFlow-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8828B3-B1C3-424C-F93E-87624D3678CF}"/>
              </a:ext>
            </a:extLst>
          </p:cNvPr>
          <p:cNvSpPr txBox="1"/>
          <p:nvPr/>
        </p:nvSpPr>
        <p:spPr>
          <a:xfrm>
            <a:off x="304800" y="1061884"/>
            <a:ext cx="1092363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TensorFlow is an open source machine learning framework developed by google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It is used to design and build models including audio classification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TensorFlow provided the framework for building the model and allowed us to build a simple neural net for audio 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It allowed us to easily normalise and process the data we got allowing the model to learn efficiently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It provides build in optimisers and loss functions</a:t>
            </a:r>
          </a:p>
        </p:txBody>
      </p:sp>
    </p:spTree>
    <p:extLst>
      <p:ext uri="{BB962C8B-B14F-4D97-AF65-F5344CB8AC3E}">
        <p14:creationId xmlns:p14="http://schemas.microsoft.com/office/powerpoint/2010/main" val="9591933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F9CDF4-64ED-3C8F-125A-46F20F47B34A}"/>
              </a:ext>
            </a:extLst>
          </p:cNvPr>
          <p:cNvSpPr txBox="1"/>
          <p:nvPr/>
        </p:nvSpPr>
        <p:spPr>
          <a:xfrm>
            <a:off x="501445" y="667093"/>
            <a:ext cx="734469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Bluetooth Communication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A8A1B8-37AA-B162-8259-E4C1778DFF16}"/>
              </a:ext>
            </a:extLst>
          </p:cNvPr>
          <p:cNvSpPr txBox="1"/>
          <p:nvPr/>
        </p:nvSpPr>
        <p:spPr>
          <a:xfrm>
            <a:off x="1052050" y="1443841"/>
            <a:ext cx="871138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HC-05 is paired with the PC.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This enables serial communication with the Bluetooth  module.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A serial connection is opened with the </a:t>
            </a:r>
            <a:r>
              <a:rPr lang="en-US" dirty="0" err="1"/>
              <a:t>pyserial</a:t>
            </a:r>
            <a:r>
              <a:rPr lang="en-US" dirty="0"/>
              <a:t> module.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This enables us to send serial data through the port.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The instruction code is serialized and sent through the port.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The HC-05 receives the data and transmits it to the serial port of the  Arduino.</a:t>
            </a:r>
          </a:p>
        </p:txBody>
      </p:sp>
    </p:spTree>
    <p:extLst>
      <p:ext uri="{BB962C8B-B14F-4D97-AF65-F5344CB8AC3E}">
        <p14:creationId xmlns:p14="http://schemas.microsoft.com/office/powerpoint/2010/main" val="2357945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407AD1-4D21-7F1A-843B-BF3F60714547}"/>
              </a:ext>
            </a:extLst>
          </p:cNvPr>
          <p:cNvSpPr txBox="1"/>
          <p:nvPr/>
        </p:nvSpPr>
        <p:spPr>
          <a:xfrm>
            <a:off x="285135" y="422787"/>
            <a:ext cx="626314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Challenges in Implementation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CCA2A7-69A8-C6B1-F124-B318D356FE6A}"/>
              </a:ext>
            </a:extLst>
          </p:cNvPr>
          <p:cNvSpPr txBox="1"/>
          <p:nvPr/>
        </p:nvSpPr>
        <p:spPr>
          <a:xfrm>
            <a:off x="285135" y="1769806"/>
            <a:ext cx="93799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Command Misrecognition</a:t>
            </a:r>
            <a:r>
              <a:rPr lang="en-US" b="1" dirty="0"/>
              <a:t>:</a:t>
            </a:r>
            <a:r>
              <a:rPr lang="en-US" dirty="0"/>
              <a:t> Difficulty distinguishing between similar words; solution involves refining the audio model and adding more training data.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Real-Time Latency</a:t>
            </a:r>
            <a:r>
              <a:rPr lang="en-US" b="1" dirty="0"/>
              <a:t>:</a:t>
            </a:r>
            <a:r>
              <a:rPr lang="en-US" dirty="0"/>
              <a:t> Processing time and Bluetooth transmission delay; discuss optimizations made to minimize delays.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Audio Noise Interference</a:t>
            </a:r>
            <a:r>
              <a:rPr lang="en-US" b="1" dirty="0"/>
              <a:t>:</a:t>
            </a:r>
            <a:r>
              <a:rPr lang="en-US" dirty="0"/>
              <a:t> Issues with background noise; explain the use of filters or thresholds to address this.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1251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F19279-6AF1-7F1C-214C-9C2C6FE5A2B8}"/>
              </a:ext>
            </a:extLst>
          </p:cNvPr>
          <p:cNvSpPr txBox="1"/>
          <p:nvPr/>
        </p:nvSpPr>
        <p:spPr>
          <a:xfrm>
            <a:off x="265471" y="432619"/>
            <a:ext cx="60960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Future Enhancements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224D9B-B025-9D3D-7136-5E7637BC63EE}"/>
              </a:ext>
            </a:extLst>
          </p:cNvPr>
          <p:cNvSpPr txBox="1"/>
          <p:nvPr/>
        </p:nvSpPr>
        <p:spPr>
          <a:xfrm>
            <a:off x="265471" y="1582994"/>
            <a:ext cx="756100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can expand the command set for the car to add more sophisticated controls like speed control, </a:t>
            </a:r>
            <a:r>
              <a:rPr lang="en-US" dirty="0" err="1"/>
              <a:t>u-turns</a:t>
            </a:r>
            <a:r>
              <a:rPr lang="en-US" dirty="0"/>
              <a:t> etc.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 automatic obstacle detector using ultrasonic sensors to prevent collisions.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Adding voice recognition using neural networks.</a:t>
            </a:r>
          </a:p>
        </p:txBody>
      </p:sp>
    </p:spTree>
    <p:extLst>
      <p:ext uri="{BB962C8B-B14F-4D97-AF65-F5344CB8AC3E}">
        <p14:creationId xmlns:p14="http://schemas.microsoft.com/office/powerpoint/2010/main" val="25031001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9E52A-4A82-D1B9-864C-9ABEB44D3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40542"/>
            <a:ext cx="2324346" cy="596818"/>
          </a:xfrm>
        </p:spPr>
        <p:txBody>
          <a:bodyPr>
            <a:normAutofit/>
          </a:bodyPr>
          <a:lstStyle/>
          <a:p>
            <a:r>
              <a:rPr lang="en-IN" sz="2500" b="1" dirty="0"/>
              <a:t>References-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35A53A-791A-7DE4-728C-321CDE2D1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5BFC-79E4-4993-886D-191D8573C7AE}" type="slidenum">
              <a:rPr lang="en-IN" smtClean="0"/>
              <a:t>16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D91179-7D7D-F307-A457-643773B85C1C}"/>
              </a:ext>
            </a:extLst>
          </p:cNvPr>
          <p:cNvSpPr txBox="1"/>
          <p:nvPr/>
        </p:nvSpPr>
        <p:spPr>
          <a:xfrm>
            <a:off x="666740" y="2214996"/>
            <a:ext cx="1042590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/>
              <a:t>Tensorflow</a:t>
            </a:r>
            <a:r>
              <a:rPr lang="en-IN" dirty="0"/>
              <a:t> - </a:t>
            </a:r>
            <a:r>
              <a:rPr lang="en-IN" dirty="0">
                <a:hlinkClick r:id="rId2"/>
              </a:rPr>
              <a:t>https://www.tensorflow.org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Arduino - </a:t>
            </a:r>
            <a:r>
              <a:rPr lang="en-IN" dirty="0">
                <a:hlinkClick r:id="rId3"/>
              </a:rPr>
              <a:t>https://www.arduino.cc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/>
              <a:t>PyAudio</a:t>
            </a:r>
            <a:r>
              <a:rPr lang="en-IN" dirty="0"/>
              <a:t> - </a:t>
            </a:r>
            <a:r>
              <a:rPr lang="en-IN" dirty="0">
                <a:hlinkClick r:id="rId4"/>
              </a:rPr>
              <a:t>https://pypi.org/project/PyAudio/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HC-05 Datasheet - </a:t>
            </a:r>
            <a:r>
              <a:rPr lang="en-IN" dirty="0">
                <a:hlinkClick r:id="rId5"/>
              </a:rPr>
              <a:t>https://components101.com/sites/default/files/component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/>
              <a:t>Pyserial</a:t>
            </a:r>
            <a:r>
              <a:rPr lang="en-IN" dirty="0"/>
              <a:t> documentation - </a:t>
            </a:r>
            <a:r>
              <a:rPr lang="en-IN" dirty="0">
                <a:hlinkClick r:id="rId6"/>
              </a:rPr>
              <a:t>https://pyserial.readthedocs.io/en/latest/</a:t>
            </a:r>
            <a:r>
              <a:rPr lang="en-IN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Data Set- </a:t>
            </a:r>
            <a:r>
              <a:rPr lang="en-IN" dirty="0">
                <a:hlinkClick r:id="rId7"/>
              </a:rPr>
              <a:t>https://www.kaggle.com/datasets/neehakurelli/google-speech-commands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343299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3C6EC6-C85E-A0CD-BA11-19ED56262D55}"/>
              </a:ext>
            </a:extLst>
          </p:cNvPr>
          <p:cNvSpPr txBox="1"/>
          <p:nvPr/>
        </p:nvSpPr>
        <p:spPr>
          <a:xfrm>
            <a:off x="1740309" y="2536723"/>
            <a:ext cx="77674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378725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20EFA-C33D-8FFC-8751-CB8C4FB45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by: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4413A9-4FB9-1BDF-E82C-B3431E889C0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K. Aditya -24011101045</a:t>
            </a:r>
          </a:p>
          <a:p>
            <a:r>
              <a:rPr lang="en-US" dirty="0"/>
              <a:t>Dheeran -24011101027</a:t>
            </a:r>
          </a:p>
          <a:p>
            <a:r>
              <a:rPr lang="en-US" dirty="0"/>
              <a:t>Joshua -24011101044</a:t>
            </a:r>
          </a:p>
          <a:p>
            <a:r>
              <a:rPr lang="en-US" dirty="0"/>
              <a:t>Johan -24011101043</a:t>
            </a:r>
          </a:p>
        </p:txBody>
      </p:sp>
    </p:spTree>
    <p:extLst>
      <p:ext uri="{BB962C8B-B14F-4D97-AF65-F5344CB8AC3E}">
        <p14:creationId xmlns:p14="http://schemas.microsoft.com/office/powerpoint/2010/main" val="1200987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643DF9-0A81-FE2B-760E-1FCD733289B9}"/>
              </a:ext>
            </a:extLst>
          </p:cNvPr>
          <p:cNvSpPr txBox="1"/>
          <p:nvPr/>
        </p:nvSpPr>
        <p:spPr>
          <a:xfrm>
            <a:off x="334297" y="1266428"/>
            <a:ext cx="1071716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project explores the integration of audio classification to control an Arduino car using voice commands. The primary goal is to create a user-friendly interface that enables hands-free operation of the vehicle.</a:t>
            </a:r>
          </a:p>
          <a:p>
            <a:endParaRPr lang="en-US" sz="2000" b="1" dirty="0"/>
          </a:p>
          <a:p>
            <a:r>
              <a:rPr lang="en-US" sz="2000" b="1" dirty="0"/>
              <a:t>Key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Voice Input: </a:t>
            </a:r>
            <a:r>
              <a:rPr lang="en-US" dirty="0"/>
              <a:t>Commands will be captured using a microphone. The audio input will be processed and recognized before being transmitted to the car for execution.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Command Set: </a:t>
            </a:r>
            <a:r>
              <a:rPr lang="en-US" dirty="0"/>
              <a:t>Users can issue commands such as “up“, "left“, "right“,  “down“, </a:t>
            </a:r>
            <a:r>
              <a:rPr lang="en-US" dirty="0" err="1"/>
              <a:t>etc</a:t>
            </a:r>
            <a:r>
              <a:rPr lang="en-US" dirty="0"/>
              <a:t> to control the car's movement and direction.</a:t>
            </a:r>
          </a:p>
          <a:p>
            <a:endParaRPr lang="en-US" dirty="0"/>
          </a:p>
          <a:p>
            <a:r>
              <a:rPr lang="en-US" sz="2000" b="1" dirty="0"/>
              <a:t>Practical Application</a:t>
            </a:r>
          </a:p>
          <a:p>
            <a:r>
              <a:rPr lang="en-US" dirty="0"/>
              <a:t>This project demonstrates the practical applications of audio processing and classification, showcasing how voice commands can enhance user interaction with robotic systems.</a:t>
            </a:r>
          </a:p>
          <a:p>
            <a:endParaRPr lang="en-IN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D61A290-C674-3F8F-7EE6-7B022F05FA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3536" y="2293062"/>
            <a:ext cx="6115664" cy="3861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6BE434-2276-63EF-DB12-B786529C7C7F}"/>
              </a:ext>
            </a:extLst>
          </p:cNvPr>
          <p:cNvSpPr txBox="1"/>
          <p:nvPr/>
        </p:nvSpPr>
        <p:spPr>
          <a:xfrm>
            <a:off x="334297" y="349817"/>
            <a:ext cx="459166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000" dirty="0"/>
              <a:t>Project Overview-</a:t>
            </a:r>
          </a:p>
        </p:txBody>
      </p:sp>
    </p:spTree>
    <p:extLst>
      <p:ext uri="{BB962C8B-B14F-4D97-AF65-F5344CB8AC3E}">
        <p14:creationId xmlns:p14="http://schemas.microsoft.com/office/powerpoint/2010/main" val="23169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F0A3F-D3A4-8C58-4E96-6301D1617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645" y="247138"/>
            <a:ext cx="3134032" cy="1109714"/>
          </a:xfrm>
        </p:spPr>
        <p:txBody>
          <a:bodyPr>
            <a:normAutofit/>
          </a:bodyPr>
          <a:lstStyle/>
          <a:p>
            <a:r>
              <a:rPr lang="en-IN" sz="3000" dirty="0">
                <a:latin typeface="+mn-lt"/>
              </a:rPr>
              <a:t>Main Objectives-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CEB8DB-F209-00CA-211E-24C520130D2A}"/>
              </a:ext>
            </a:extLst>
          </p:cNvPr>
          <p:cNvSpPr txBox="1"/>
          <p:nvPr/>
        </p:nvSpPr>
        <p:spPr>
          <a:xfrm>
            <a:off x="196645" y="1799304"/>
            <a:ext cx="11277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Real-Time Audio Processing: </a:t>
            </a:r>
            <a:r>
              <a:rPr lang="en-US" dirty="0"/>
              <a:t>Convert audio data into spectrograms using Short-Time Fourier Transforms (STFT), which retain time information in the transformation from time-domain signals.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Spectrogram Classification</a:t>
            </a:r>
            <a:r>
              <a:rPr lang="en-US" dirty="0"/>
              <a:t>: Use a Convolutional Neural Network (CNN) to classify the spectrogram images, trained on audio samples of people speaking commands.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Practical Application Demonstration</a:t>
            </a:r>
            <a:r>
              <a:rPr lang="en-US" dirty="0"/>
              <a:t>: Showcase how audio processing and classification can be applied in robotics to enhance user interaction.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4125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F4067B-1B49-20F1-0EB6-9DE54AE699C3}"/>
              </a:ext>
            </a:extLst>
          </p:cNvPr>
          <p:cNvSpPr txBox="1"/>
          <p:nvPr/>
        </p:nvSpPr>
        <p:spPr>
          <a:xfrm>
            <a:off x="609600" y="550606"/>
            <a:ext cx="37067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000" dirty="0"/>
              <a:t>Arduino Car Overview-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8BBB82-D342-E837-1E98-C0B5C06C05E5}"/>
              </a:ext>
            </a:extLst>
          </p:cNvPr>
          <p:cNvSpPr txBox="1"/>
          <p:nvPr/>
        </p:nvSpPr>
        <p:spPr>
          <a:xfrm>
            <a:off x="609600" y="1104604"/>
            <a:ext cx="10717161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Components Used-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Arduino Uno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L298N Motor Driver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4 BO motors and wheels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2 18650 Batteries and 9V battery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Chassi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Bluetooth Module-HC05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Jumper Wires</a:t>
            </a:r>
          </a:p>
          <a:p>
            <a:endParaRPr lang="en-IN" dirty="0"/>
          </a:p>
          <a:p>
            <a:r>
              <a:rPr lang="en-IN" b="1" dirty="0"/>
              <a:t>Software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Arduino 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/>
              <a:t>Tensorflow</a:t>
            </a:r>
            <a:r>
              <a:rPr lang="en-IN" dirty="0"/>
              <a:t> module (python)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/>
              <a:t>PyAudio</a:t>
            </a:r>
            <a:r>
              <a:rPr lang="en-IN" dirty="0"/>
              <a:t> module (python)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90858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6A13F95A-DEFD-DDA5-E457-B57E7639F0B1}"/>
                  </a:ext>
                </a:extLst>
              </p:cNvPr>
              <p:cNvSpPr txBox="1"/>
              <p:nvPr/>
            </p:nvSpPr>
            <p:spPr>
              <a:xfrm>
                <a:off x="1592824" y="1093307"/>
                <a:ext cx="6607277" cy="35148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indent="457200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IN" sz="1800" b="1" kern="1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1. Fourier Series:</a:t>
                </a:r>
                <a:endParaRPr lang="en-US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indent="457200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IN" sz="1800" b="1" kern="1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.</a:t>
                </a:r>
                <a14:m>
                  <m:oMath xmlns:m="http://schemas.openxmlformats.org/officeDocument/2006/math"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𝑓</m:t>
                    </m:r>
                    <m:d>
                      <m:dPr>
                        <m:ctrlP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</m:d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  <m:sub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nary>
                      <m:naryPr>
                        <m:chr m:val="∑"/>
                        <m:grow m:val="on"/>
                        <m:ctrlP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=1</m:t>
                        </m:r>
                      </m:sub>
                      <m:sup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∞</m:t>
                        </m:r>
                      </m:sup>
                      <m:e>
                        <m:d>
                          <m:dPr>
                            <m:ctrlPr>
                              <a:rPr lang="en-US" sz="18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800" i="1" kern="10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sz="1800" i="1" kern="100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IN" sz="1800" i="1" kern="100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func>
                              <m:funcPr>
                                <m:ctrlPr>
                                  <a:rPr lang="en-US" sz="1800" i="1" kern="10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IN" sz="1800" kern="100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mbria Math" panose="02040503050406030204" pitchFamily="18" charset="0"/>
                                  </a:rPr>
                                  <m:t>cos</m:t>
                                </m:r>
                              </m:fName>
                              <m:e>
                                <m:f>
                                  <m:fPr>
                                    <m:ctrlPr>
                                      <a:rPr lang="en-US" sz="1800" i="1" kern="10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IN" sz="1800" i="1" kern="100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IN" sz="1800" i="1" kern="100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mbria Math" panose="02040503050406030204" pitchFamily="18" charset="0"/>
                                      </a:rPr>
                                      <m:t>𝜋</m:t>
                                    </m:r>
                                    <m:r>
                                      <a:rPr lang="en-IN" sz="1800" i="1" kern="100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mbria Math" panose="02040503050406030204" pitchFamily="18" charset="0"/>
                                      </a:rPr>
                                      <m:t>𝑥</m:t>
                                    </m:r>
                                  </m:num>
                                  <m:den>
                                    <m:r>
                                      <a:rPr lang="en-IN" sz="1800" i="1" kern="100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mbria Math" panose="02040503050406030204" pitchFamily="18" charset="0"/>
                                      </a:rPr>
                                      <m:t>𝐿</m:t>
                                    </m:r>
                                  </m:den>
                                </m:f>
                              </m:e>
                            </m:func>
                            <m:r>
                              <a:rPr lang="en-IN" sz="1800" i="1" kern="100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1800" i="1" kern="10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sz="1800" i="1" kern="100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IN" sz="1800" i="1" kern="100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func>
                              <m:funcPr>
                                <m:ctrlPr>
                                  <a:rPr lang="en-US" sz="1800" i="1" kern="10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IN" sz="1800" kern="100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mbria Math" panose="02040503050406030204" pitchFamily="18" charset="0"/>
                                  </a:rPr>
                                  <m:t>sin</m:t>
                                </m:r>
                              </m:fName>
                              <m:e>
                                <m:f>
                                  <m:fPr>
                                    <m:ctrlPr>
                                      <a:rPr lang="en-US" sz="1800" i="1" kern="10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IN" sz="1800" i="1" kern="100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IN" sz="1800" i="1" kern="100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mbria Math" panose="02040503050406030204" pitchFamily="18" charset="0"/>
                                      </a:rPr>
                                      <m:t>𝜋</m:t>
                                    </m:r>
                                    <m:r>
                                      <a:rPr lang="en-IN" sz="1800" i="1" kern="100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mbria Math" panose="02040503050406030204" pitchFamily="18" charset="0"/>
                                      </a:rPr>
                                      <m:t>𝑥</m:t>
                                    </m:r>
                                  </m:num>
                                  <m:den>
                                    <m:r>
                                      <a:rPr lang="en-IN" sz="1800" i="1" kern="100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mbria Math" panose="02040503050406030204" pitchFamily="18" charset="0"/>
                                      </a:rPr>
                                      <m:t>𝐿</m:t>
                                    </m:r>
                                  </m:den>
                                </m:f>
                              </m:e>
                            </m:func>
                          </m:e>
                        </m:d>
                      </m:e>
                    </m:nary>
                  </m:oMath>
                </a14:m>
                <a:endParaRPr lang="en-US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indent="457200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IN" sz="1800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endParaRPr lang="en-US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indent="457200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IN" sz="1800" b="1" kern="1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2. Short-Time Fourier Transform:</a:t>
                </a:r>
                <a:endParaRPr lang="en-US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indent="457200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IN" sz="1800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.</a:t>
                </a:r>
                <a:r>
                  <a:rPr lang="en-IN" sz="1800" i="1" kern="100" dirty="0">
                    <a:effectLst/>
                    <a:latin typeface="Cambria Math" panose="020405030504060302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𝑓</m:t>
                    </m:r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)=∑</m:t>
                    </m:r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[</m:t>
                    </m:r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𝑛</m:t>
                    </m:r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]⋅</m:t>
                    </m:r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𝑤</m:t>
                    </m:r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[</m:t>
                    </m:r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𝑛</m:t>
                    </m:r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IN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]⋅</m:t>
                    </m:r>
                    <m:sSup>
                      <m:sSupPr>
                        <m:ctrlP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p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𝜋</m:t>
                        </m:r>
                        <m:r>
                          <a:rPr lang="en-IN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𝑓𝑛</m:t>
                        </m:r>
                      </m:sup>
                    </m:sSup>
                  </m:oMath>
                </a14:m>
                <a:endParaRPr lang="en-US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indent="457200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IN" sz="1800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endParaRPr lang="en-US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indent="457200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IN" sz="1800" b="1" kern="1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3.Magnitude of Spectrogram:</a:t>
                </a:r>
                <a:endParaRPr lang="en-US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7200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IN" sz="1800" b="1" kern="1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.</a:t>
                </a:r>
                <a:r>
                  <a:rPr lang="en-IN" sz="18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IN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∣</m:t>
                    </m:r>
                    <m:r>
                      <a:rPr lang="en-IN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IN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IN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IN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IN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𝑓</m:t>
                    </m:r>
                    <m:r>
                      <a:rPr lang="en-IN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)∣=</m:t>
                    </m:r>
                    <m:rad>
                      <m:radPr>
                        <m:degHide m:val="on"/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IN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IN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𝑅𝑒</m:t>
                        </m:r>
                        <m:r>
                          <a:rPr lang="en-IN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IN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  <m:sSup>
                          <m:sSupPr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IN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IN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𝐼𝑚</m:t>
                        </m:r>
                        <m:r>
                          <a:rPr lang="en-IN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IN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  <m:sSup>
                          <m:sSupPr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IN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</m:rad>
                  </m:oMath>
                </a14:m>
                <a:endParaRPr lang="en-US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6A13F95A-DEFD-DDA5-E457-B57E7639F0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2824" y="1093307"/>
                <a:ext cx="6607277" cy="3514873"/>
              </a:xfrm>
              <a:prstGeom prst="rect">
                <a:avLst/>
              </a:prstGeom>
              <a:blipFill>
                <a:blip r:embed="rId2"/>
                <a:stretch>
                  <a:fillRect t="-693" b="-15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3CFB619D-8099-D1D0-1AA5-E3383DBE135E}"/>
              </a:ext>
            </a:extLst>
          </p:cNvPr>
          <p:cNvSpPr txBox="1"/>
          <p:nvPr/>
        </p:nvSpPr>
        <p:spPr>
          <a:xfrm>
            <a:off x="255639" y="283330"/>
            <a:ext cx="2389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Formulas Used</a:t>
            </a:r>
          </a:p>
        </p:txBody>
      </p:sp>
    </p:spTree>
    <p:extLst>
      <p:ext uri="{BB962C8B-B14F-4D97-AF65-F5344CB8AC3E}">
        <p14:creationId xmlns:p14="http://schemas.microsoft.com/office/powerpoint/2010/main" val="3905918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800FB4-4670-49B6-3419-E97AA42136D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426" y="1279995"/>
            <a:ext cx="6243483" cy="39409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2F3DE8F-E373-A39E-2681-8A90A500D088}"/>
              </a:ext>
            </a:extLst>
          </p:cNvPr>
          <p:cNvSpPr txBox="1"/>
          <p:nvPr/>
        </p:nvSpPr>
        <p:spPr>
          <a:xfrm>
            <a:off x="481781" y="452284"/>
            <a:ext cx="47391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Circuit Diagram</a:t>
            </a:r>
          </a:p>
        </p:txBody>
      </p:sp>
    </p:spTree>
    <p:extLst>
      <p:ext uri="{BB962C8B-B14F-4D97-AF65-F5344CB8AC3E}">
        <p14:creationId xmlns:p14="http://schemas.microsoft.com/office/powerpoint/2010/main" val="3037401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B26C20-D464-BDFE-01B7-55BF21342328}"/>
              </a:ext>
            </a:extLst>
          </p:cNvPr>
          <p:cNvSpPr txBox="1"/>
          <p:nvPr/>
        </p:nvSpPr>
        <p:spPr>
          <a:xfrm>
            <a:off x="226142" y="511277"/>
            <a:ext cx="3057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Quick Demo:</a:t>
            </a:r>
          </a:p>
        </p:txBody>
      </p:sp>
      <p:pic>
        <p:nvPicPr>
          <p:cNvPr id="3" name="arduino car video">
            <a:hlinkClick r:id="" action="ppaction://media"/>
            <a:extLst>
              <a:ext uri="{FF2B5EF4-FFF2-40B4-BE49-F238E27FC236}">
                <a16:creationId xmlns:a16="http://schemas.microsoft.com/office/drawing/2014/main" id="{9DAE90CA-7608-9670-27D2-B016CD911E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71252" y="1157608"/>
            <a:ext cx="7246374" cy="438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602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8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EAB157-0714-9FCA-87B8-408E636AF9C0}"/>
              </a:ext>
            </a:extLst>
          </p:cNvPr>
          <p:cNvSpPr txBox="1"/>
          <p:nvPr/>
        </p:nvSpPr>
        <p:spPr>
          <a:xfrm>
            <a:off x="216310" y="344129"/>
            <a:ext cx="5043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Some Pictures of the Car: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8D6972-A3F7-7844-FA15-DB608EEE10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98101" y="522993"/>
            <a:ext cx="4059248" cy="54123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DA438DE-AE7F-03A9-F8A9-5677199A43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1744" y="566828"/>
            <a:ext cx="3754940" cy="5006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888319"/>
      </p:ext>
    </p:extLst>
  </p:cSld>
  <p:clrMapOvr>
    <a:masterClrMapping/>
  </p:clrMapOvr>
</p:sld>
</file>

<file path=ppt/theme/theme1.xml><?xml version="1.0" encoding="utf-8"?>
<a:theme xmlns:a="http://schemas.openxmlformats.org/drawingml/2006/main" name="Midnigh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0">
    <wetp:webextensionref xmlns:r="http://schemas.openxmlformats.org/officeDocument/2006/relationships" r:id="rId1"/>
  </wetp:taskpane>
  <wetp:taskpane dockstate="right" visibility="0" width="1" row="1">
    <wetp:webextensionref xmlns:r="http://schemas.openxmlformats.org/officeDocument/2006/relationships" r:id="rId2"/>
  </wetp:taskpane>
  <wetp:taskpane dockstate="right" visibility="0" width="438" row="2">
    <wetp:webextensionref xmlns:r="http://schemas.openxmlformats.org/officeDocument/2006/relationships" r:id="rId3"/>
  </wetp:taskpane>
</wetp:taskpanes>
</file>

<file path=ppt/webextensions/webextension1.xml><?xml version="1.0" encoding="utf-8"?>
<we:webextension xmlns:we="http://schemas.microsoft.com/office/webextensions/webextension/2010/11" id="{39015ED7-AE4A-492B-9068-0B1790790B8C}">
  <we:reference id="wa200003964" version="1.0.0.0" store="en-US" storeType="OMEX"/>
  <we:alternateReferences>
    <we:reference id="wa200003964" version="1.0.0.0" store="wa200003964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FA946462-DAE9-4710-AF5C-85BAAA348BBC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D2004632-EE87-4E2D-8B4E-34245F72FC84}">
  <we:reference id="wa200005669" version="2.0.0.0" store="en-US" storeType="OMEX"/>
  <we:alternateReferences>
    <we:reference id="wa200005669" version="2.0.0.0" store="wa200005669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580</TotalTime>
  <Words>882</Words>
  <Application>Microsoft Office PowerPoint</Application>
  <PresentationFormat>Widescreen</PresentationFormat>
  <Paragraphs>109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Midnight</vt:lpstr>
      <vt:lpstr>Retrospect</vt:lpstr>
      <vt:lpstr>Real-Time Audio Classification for Arduino Car Control</vt:lpstr>
      <vt:lpstr>Project by:</vt:lpstr>
      <vt:lpstr>PowerPoint Presentation</vt:lpstr>
      <vt:lpstr>Main Objectives-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References-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Dheeran Sankaran</dc:creator>
  <cp:lastModifiedBy>Dheeran Sankaran</cp:lastModifiedBy>
  <cp:revision>17</cp:revision>
  <dcterms:created xsi:type="dcterms:W3CDTF">2024-10-13T07:34:13Z</dcterms:created>
  <dcterms:modified xsi:type="dcterms:W3CDTF">2024-11-25T09:49:31Z</dcterms:modified>
</cp:coreProperties>
</file>

<file path=docProps/thumbnail.jpeg>
</file>